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Roboto"/>
      <p:regular r:id="rId37"/>
      <p:bold r:id="rId38"/>
      <p:italic r:id="rId39"/>
      <p:boldItalic r:id="rId40"/>
    </p:embeddedFont>
    <p:embeddedFont>
      <p:font typeface="La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7.xml"/><Relationship Id="rId44" Type="http://schemas.openxmlformats.org/officeDocument/2006/relationships/font" Target="fonts/Lato-boldItalic.fntdata"/><Relationship Id="rId21" Type="http://schemas.openxmlformats.org/officeDocument/2006/relationships/slide" Target="slides/slide16.xml"/><Relationship Id="rId43" Type="http://schemas.openxmlformats.org/officeDocument/2006/relationships/font" Target="fonts/Lat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c4b4482b55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c4b4482b55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c4b4482b55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c4b4482b55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c4b4482b55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c4b4482b55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c4b4482b55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c4b4482b55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c4b4482b55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c4b4482b55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'foods.txt'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line</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line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rstrip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mention rstrip</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c4b4482b55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c4b4482b55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'foods.txt'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lines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readlines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line</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lines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line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#store in text file.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f</a:t>
            </a:r>
            <a:r>
              <a:rPr lang="en" sz="1050">
                <a:solidFill>
                  <a:srgbClr val="CCCCCC"/>
                </a:solidFill>
                <a:highlight>
                  <a:srgbClr val="1F1F1F"/>
                </a:highlight>
                <a:latin typeface="Courier New"/>
                <a:ea typeface="Courier New"/>
                <a:cs typeface="Courier New"/>
                <a:sym typeface="Courier New"/>
              </a:rPr>
              <a:t>oods .txt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tuna</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chicken</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beef</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salmon</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c706cc05e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c706cc05e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love programming."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Mode sample codes: </a:t>
            </a:r>
            <a:endParaRPr/>
          </a:p>
          <a:p>
            <a:pPr indent="0" lvl="0" marL="0" rtl="0" algn="l">
              <a:spcBef>
                <a:spcPts val="0"/>
              </a:spcBef>
              <a:spcAft>
                <a:spcPts val="0"/>
              </a:spcAft>
              <a:buNone/>
            </a:pPr>
            <a:r>
              <a:t/>
            </a:r>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Using 'a' mode (Append mode)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Noche loves cheese"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CCCCC"/>
                </a:solidFill>
                <a:highlight>
                  <a:srgbClr val="1F1F1F"/>
                </a:highlight>
                <a:latin typeface="Courier New"/>
                <a:ea typeface="Courier New"/>
                <a:cs typeface="Courier New"/>
                <a:sym typeface="Courier New"/>
              </a:rPr>
              <a:t>ANOTHER EXAMPLE</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"Today I have tuna and salmon.</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love making dinner for the cats.</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0D0D0D"/>
                </a:highlight>
                <a:latin typeface="Courier New"/>
                <a:ea typeface="Courier New"/>
                <a:cs typeface="Courier New"/>
                <a:sym typeface="Courier New"/>
              </a:rPr>
              <a:t># Using 'r' mode (Read mode)</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rgbClr val="FFFFFF"/>
                </a:solidFill>
                <a:highlight>
                  <a:srgbClr val="0D0D0D"/>
                </a:highlight>
                <a:latin typeface="Courier New"/>
                <a:ea typeface="Courier New"/>
                <a:cs typeface="Courier New"/>
                <a:sym typeface="Courier New"/>
              </a:rPr>
              <a:t>filename = </a:t>
            </a:r>
            <a:r>
              <a:rPr lang="en" sz="1050">
                <a:solidFill>
                  <a:srgbClr val="00A67D"/>
                </a:solidFill>
                <a:highlight>
                  <a:srgbClr val="0D0D0D"/>
                </a:highlight>
                <a:latin typeface="Courier New"/>
                <a:ea typeface="Courier New"/>
                <a:cs typeface="Courier New"/>
                <a:sym typeface="Courier New"/>
              </a:rPr>
              <a:t>'foods.txt'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rgbClr val="2E95D3"/>
                </a:solidFill>
                <a:highlight>
                  <a:srgbClr val="0D0D0D"/>
                </a:highlight>
                <a:latin typeface="Courier New"/>
                <a:ea typeface="Courier New"/>
                <a:cs typeface="Courier New"/>
                <a:sym typeface="Courier New"/>
              </a:rPr>
              <a:t>with</a:t>
            </a:r>
            <a:r>
              <a:rPr lang="en" sz="1050">
                <a:solidFill>
                  <a:srgbClr val="FFFFFF"/>
                </a:solidFill>
                <a:highlight>
                  <a:srgbClr val="0D0D0D"/>
                </a:highlight>
                <a:latin typeface="Courier New"/>
                <a:ea typeface="Courier New"/>
                <a:cs typeface="Courier New"/>
                <a:sym typeface="Courier New"/>
              </a:rPr>
              <a:t> </a:t>
            </a:r>
            <a:r>
              <a:rPr lang="en" sz="1050">
                <a:solidFill>
                  <a:srgbClr val="E9950C"/>
                </a:solidFill>
                <a:highlight>
                  <a:srgbClr val="0D0D0D"/>
                </a:highlight>
                <a:latin typeface="Courier New"/>
                <a:ea typeface="Courier New"/>
                <a:cs typeface="Courier New"/>
                <a:sym typeface="Courier New"/>
              </a:rPr>
              <a:t>open</a:t>
            </a:r>
            <a:r>
              <a:rPr lang="en" sz="1050">
                <a:solidFill>
                  <a:srgbClr val="FFFFFF"/>
                </a:solidFill>
                <a:highlight>
                  <a:srgbClr val="0D0D0D"/>
                </a:highlight>
                <a:latin typeface="Courier New"/>
                <a:ea typeface="Courier New"/>
                <a:cs typeface="Courier New"/>
                <a:sym typeface="Courier New"/>
              </a:rPr>
              <a:t>(filename, </a:t>
            </a:r>
            <a:r>
              <a:rPr lang="en" sz="1050">
                <a:solidFill>
                  <a:srgbClr val="00A67D"/>
                </a:solidFill>
                <a:highlight>
                  <a:srgbClr val="0D0D0D"/>
                </a:highlight>
                <a:latin typeface="Courier New"/>
                <a:ea typeface="Courier New"/>
                <a:cs typeface="Courier New"/>
                <a:sym typeface="Courier New"/>
              </a:rPr>
              <a:t>'r'</a:t>
            </a:r>
            <a:r>
              <a:rPr lang="en" sz="1050">
                <a:solidFill>
                  <a:srgbClr val="FFFFFF"/>
                </a:solidFill>
                <a:highlight>
                  <a:srgbClr val="0D0D0D"/>
                </a:highlight>
                <a:latin typeface="Courier New"/>
                <a:ea typeface="Courier New"/>
                <a:cs typeface="Courier New"/>
                <a:sym typeface="Courier New"/>
              </a:rPr>
              <a:t>) </a:t>
            </a:r>
            <a:r>
              <a:rPr lang="en" sz="1050">
                <a:solidFill>
                  <a:srgbClr val="2E95D3"/>
                </a:solidFill>
                <a:highlight>
                  <a:srgbClr val="0D0D0D"/>
                </a:highlight>
                <a:latin typeface="Courier New"/>
                <a:ea typeface="Courier New"/>
                <a:cs typeface="Courier New"/>
                <a:sym typeface="Courier New"/>
              </a:rPr>
              <a:t>as</a:t>
            </a:r>
            <a:r>
              <a:rPr lang="en" sz="1050">
                <a:solidFill>
                  <a:srgbClr val="FFFFFF"/>
                </a:solidFill>
                <a:highlight>
                  <a:srgbClr val="0D0D0D"/>
                </a:highlight>
                <a:latin typeface="Courier New"/>
                <a:ea typeface="Courier New"/>
                <a:cs typeface="Courier New"/>
                <a:sym typeface="Courier New"/>
              </a:rPr>
              <a:t> file_object: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rgbClr val="FFFFFF"/>
                </a:solidFill>
                <a:highlight>
                  <a:srgbClr val="0D0D0D"/>
                </a:highlight>
                <a:latin typeface="Courier New"/>
                <a:ea typeface="Courier New"/>
                <a:cs typeface="Courier New"/>
                <a:sym typeface="Courier New"/>
              </a:rPr>
              <a:t>    content = file_object.read()</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rgbClr val="FFFFFF"/>
                </a:solidFill>
                <a:highlight>
                  <a:srgbClr val="0D0D0D"/>
                </a:highlight>
                <a:latin typeface="Courier New"/>
                <a:ea typeface="Courier New"/>
                <a:cs typeface="Courier New"/>
                <a:sym typeface="Courier New"/>
              </a:rPr>
              <a:t>    </a:t>
            </a:r>
            <a:r>
              <a:rPr lang="en" sz="1050">
                <a:solidFill>
                  <a:srgbClr val="E9950C"/>
                </a:solidFill>
                <a:highlight>
                  <a:srgbClr val="0D0D0D"/>
                </a:highlight>
                <a:latin typeface="Courier New"/>
                <a:ea typeface="Courier New"/>
                <a:cs typeface="Courier New"/>
                <a:sym typeface="Courier New"/>
              </a:rPr>
              <a:t>print</a:t>
            </a:r>
            <a:r>
              <a:rPr lang="en" sz="1050">
                <a:solidFill>
                  <a:srgbClr val="FFFFFF"/>
                </a:solidFill>
                <a:highlight>
                  <a:srgbClr val="0D0D0D"/>
                </a:highlight>
                <a:latin typeface="Courier New"/>
                <a:ea typeface="Courier New"/>
                <a:cs typeface="Courier New"/>
                <a:sym typeface="Courier New"/>
              </a:rPr>
              <a:t>(</a:t>
            </a:r>
            <a:r>
              <a:rPr lang="en" sz="1050">
                <a:solidFill>
                  <a:srgbClr val="00A67D"/>
                </a:solidFill>
                <a:highlight>
                  <a:srgbClr val="0D0D0D"/>
                </a:highlight>
                <a:latin typeface="Courier New"/>
                <a:ea typeface="Courier New"/>
                <a:cs typeface="Courier New"/>
                <a:sym typeface="Courier New"/>
              </a:rPr>
              <a:t>"Content of the file:"</a:t>
            </a:r>
            <a:r>
              <a:rPr lang="en" sz="1050">
                <a:solidFill>
                  <a:srgbClr val="FFFFFF"/>
                </a:solidFill>
                <a:highlight>
                  <a:srgbClr val="0D0D0D"/>
                </a:highlight>
                <a:latin typeface="Courier New"/>
                <a:ea typeface="Courier New"/>
                <a:cs typeface="Courier New"/>
                <a:sym typeface="Courier New"/>
              </a:rPr>
              <a: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050">
                <a:solidFill>
                  <a:srgbClr val="FFFFFF"/>
                </a:solidFill>
                <a:highlight>
                  <a:srgbClr val="0D0D0D"/>
                </a:highlight>
                <a:latin typeface="Courier New"/>
                <a:ea typeface="Courier New"/>
                <a:cs typeface="Courier New"/>
                <a:sym typeface="Courier New"/>
              </a:rPr>
              <a:t>    </a:t>
            </a:r>
            <a:r>
              <a:rPr lang="en" sz="1050">
                <a:solidFill>
                  <a:srgbClr val="E9950C"/>
                </a:solidFill>
                <a:highlight>
                  <a:srgbClr val="0D0D0D"/>
                </a:highlight>
                <a:latin typeface="Courier New"/>
                <a:ea typeface="Courier New"/>
                <a:cs typeface="Courier New"/>
                <a:sym typeface="Courier New"/>
              </a:rPr>
              <a:t>print</a:t>
            </a:r>
            <a:r>
              <a:rPr lang="en" sz="1050">
                <a:solidFill>
                  <a:srgbClr val="FFFFFF"/>
                </a:solidFill>
                <a:highlight>
                  <a:srgbClr val="0D0D0D"/>
                </a:highlight>
                <a:latin typeface="Courier New"/>
                <a:ea typeface="Courier New"/>
                <a:cs typeface="Courier New"/>
                <a:sym typeface="Courier New"/>
              </a:rPr>
              <a:t>(content)</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Using 'r+' mode (Read/write mode)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'r+'</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content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read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Content of the file after appending:"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content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Weasley enjoys cheese too"</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050">
              <a:solidFill>
                <a:srgbClr val="FFFFFF"/>
              </a:solidFill>
              <a:highlight>
                <a:srgbClr val="0D0D0D"/>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Using 'a+' mode (Append/read mode)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The cats cannot eat cheese since cats are lactose intolerant"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seek</a:t>
            </a:r>
            <a:r>
              <a:rPr lang="en" sz="1050">
                <a:solidFill>
                  <a:srgbClr val="CCCCCC"/>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0</a:t>
            </a: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 Move the file pointer to the beginning</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updated_content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read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Content of the file after another append:"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updated_content</a:t>
            </a:r>
            <a:r>
              <a:rPr lang="en" sz="1050">
                <a:solidFill>
                  <a:srgbClr val="CCCCCC"/>
                </a:solidFill>
                <a:highlight>
                  <a:srgbClr val="1F1F1F"/>
                </a:highlight>
                <a:latin typeface="Courier New"/>
                <a:ea typeface="Courier New"/>
                <a:cs typeface="Courier New"/>
                <a:sym typeface="Courier New"/>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706cc05e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c706cc05e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love programming."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want to make dinner soon!"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new line</a:t>
            </a:r>
            <a:endParaRPr/>
          </a:p>
          <a:p>
            <a:pPr indent="0" lvl="0" marL="0" rtl="0" algn="l">
              <a:spcBef>
                <a:spcPts val="0"/>
              </a:spcBef>
              <a:spcAft>
                <a:spcPts val="0"/>
              </a:spcAft>
              <a:buNone/>
            </a:pPr>
            <a:r>
              <a:t/>
            </a:r>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'foods.txt'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love programming.</a:t>
            </a:r>
            <a:r>
              <a:rPr lang="en" sz="1050">
                <a:solidFill>
                  <a:srgbClr val="D7BA7D"/>
                </a:solidFill>
                <a:highlight>
                  <a:srgbClr val="1F1F1F"/>
                </a:highlight>
                <a:latin typeface="Courier New"/>
                <a:ea typeface="Courier New"/>
                <a:cs typeface="Courier New"/>
                <a:sym typeface="Courier New"/>
              </a:rPr>
              <a:t>\n</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write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"I want to make dinner soon!"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FFFFFF"/>
              </a:solidFill>
              <a:highlight>
                <a:srgbClr val="0D0D0D"/>
              </a:highlight>
              <a:latin typeface="Courier New"/>
              <a:ea typeface="Courier New"/>
              <a:cs typeface="Courier New"/>
              <a:sym typeface="Courier New"/>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c4b4482b55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c4b4482b5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c706cc05e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c706cc05e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TypeError example: </a:t>
            </a:r>
            <a:endParaRPr/>
          </a:p>
          <a:p>
            <a:pPr indent="0" lvl="0" marL="0" rtl="0" algn="l">
              <a:spcBef>
                <a:spcPts val="0"/>
              </a:spcBef>
              <a:spcAft>
                <a:spcPts val="0"/>
              </a:spcAft>
              <a:buClr>
                <a:schemeClr val="dk1"/>
              </a:buClr>
              <a:buSzPts val="1100"/>
              <a:buFont typeface="Arial"/>
              <a:buNone/>
            </a:pPr>
            <a:r>
              <a:rPr lang="en"/>
              <a:t># Adding integer and string</a:t>
            </a:r>
            <a:endParaRPr/>
          </a:p>
          <a:p>
            <a:pPr indent="0" lvl="0" marL="0" rtl="0" algn="l">
              <a:spcBef>
                <a:spcPts val="0"/>
              </a:spcBef>
              <a:spcAft>
                <a:spcPts val="0"/>
              </a:spcAft>
              <a:buClr>
                <a:schemeClr val="dk1"/>
              </a:buClr>
              <a:buSzPts val="1100"/>
              <a:buFont typeface="Arial"/>
              <a:buNone/>
            </a:pPr>
            <a:r>
              <a:rPr lang="en"/>
              <a:t>result = 5 + "hello"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FileNotFOundError:</a:t>
            </a:r>
            <a:endParaRPr/>
          </a:p>
          <a:p>
            <a:pPr indent="0" lvl="0" marL="0" rtl="0" algn="l">
              <a:spcBef>
                <a:spcPts val="0"/>
              </a:spcBef>
              <a:spcAft>
                <a:spcPts val="0"/>
              </a:spcAft>
              <a:buClr>
                <a:schemeClr val="dk1"/>
              </a:buClr>
              <a:buSzPts val="1100"/>
              <a:buFont typeface="Arial"/>
              <a:buNone/>
            </a:pPr>
            <a:r>
              <a:rPr lang="en"/>
              <a:t># Trying to open a non-existent file</a:t>
            </a:r>
            <a:endParaRPr/>
          </a:p>
          <a:p>
            <a:pPr indent="0" lvl="0" marL="0" rtl="0" algn="l">
              <a:spcBef>
                <a:spcPts val="0"/>
              </a:spcBef>
              <a:spcAft>
                <a:spcPts val="0"/>
              </a:spcAft>
              <a:buClr>
                <a:schemeClr val="dk1"/>
              </a:buClr>
              <a:buSzPts val="1100"/>
              <a:buFont typeface="Arial"/>
              <a:buNone/>
            </a:pPr>
            <a:r>
              <a:rPr lang="en"/>
              <a:t>file = open("nonexistent.txt", "r")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ZeroDivisionError:</a:t>
            </a:r>
            <a:endParaRPr/>
          </a:p>
          <a:p>
            <a:pPr indent="0" lvl="0" marL="0" rtl="0" algn="l">
              <a:spcBef>
                <a:spcPts val="0"/>
              </a:spcBef>
              <a:spcAft>
                <a:spcPts val="0"/>
              </a:spcAft>
              <a:buClr>
                <a:schemeClr val="dk1"/>
              </a:buClr>
              <a:buSzPts val="1100"/>
              <a:buFont typeface="Arial"/>
              <a:buNone/>
            </a:pPr>
            <a:r>
              <a:rPr lang="en"/>
              <a:t># Division by zero</a:t>
            </a:r>
            <a:endParaRPr/>
          </a:p>
          <a:p>
            <a:pPr indent="0" lvl="0" marL="0" rtl="0" algn="l">
              <a:spcBef>
                <a:spcPts val="0"/>
              </a:spcBef>
              <a:spcAft>
                <a:spcPts val="0"/>
              </a:spcAft>
              <a:buClr>
                <a:schemeClr val="dk1"/>
              </a:buClr>
              <a:buSzPts val="1100"/>
              <a:buFont typeface="Arial"/>
              <a:buNone/>
            </a:pPr>
            <a:r>
              <a:rPr lang="en"/>
              <a:t>result = 5 / 0</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SyntaxError:</a:t>
            </a:r>
            <a:endParaRPr/>
          </a:p>
          <a:p>
            <a:pPr indent="0" lvl="0" marL="0" rtl="0" algn="l">
              <a:spcBef>
                <a:spcPts val="0"/>
              </a:spcBef>
              <a:spcAft>
                <a:spcPts val="0"/>
              </a:spcAft>
              <a:buClr>
                <a:schemeClr val="dk1"/>
              </a:buClr>
              <a:buSzPts val="1100"/>
              <a:buFont typeface="Arial"/>
              <a:buNone/>
            </a:pPr>
            <a:r>
              <a:rPr lang="en"/>
              <a:t># Missing colon</a:t>
            </a:r>
            <a:endParaRPr/>
          </a:p>
          <a:p>
            <a:pPr indent="0" lvl="0" marL="0" rtl="0" algn="l">
              <a:spcBef>
                <a:spcPts val="0"/>
              </a:spcBef>
              <a:spcAft>
                <a:spcPts val="0"/>
              </a:spcAft>
              <a:buClr>
                <a:schemeClr val="dk1"/>
              </a:buClr>
              <a:buSzPts val="1100"/>
              <a:buFont typeface="Arial"/>
              <a:buNone/>
            </a:pPr>
            <a:r>
              <a:rPr lang="en"/>
              <a:t>if True</a:t>
            </a:r>
            <a:endParaRPr/>
          </a:p>
          <a:p>
            <a:pPr indent="0" lvl="0" marL="0" rtl="0" algn="l">
              <a:spcBef>
                <a:spcPts val="0"/>
              </a:spcBef>
              <a:spcAft>
                <a:spcPts val="0"/>
              </a:spcAft>
              <a:buClr>
                <a:schemeClr val="dk1"/>
              </a:buClr>
              <a:buSzPts val="1100"/>
              <a:buFont typeface="Arial"/>
              <a:buNone/>
            </a:pPr>
            <a:r>
              <a:rPr lang="en"/>
              <a:t>    print("Hello")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IndentationError:</a:t>
            </a:r>
            <a:endParaRPr/>
          </a:p>
          <a:p>
            <a:pPr indent="0" lvl="0" marL="0" rtl="0" algn="l">
              <a:spcBef>
                <a:spcPts val="0"/>
              </a:spcBef>
              <a:spcAft>
                <a:spcPts val="0"/>
              </a:spcAft>
              <a:buClr>
                <a:schemeClr val="dk1"/>
              </a:buClr>
              <a:buSzPts val="1100"/>
              <a:buFont typeface="Arial"/>
              <a:buNone/>
            </a:pPr>
            <a:r>
              <a:rPr lang="en"/>
              <a:t># Incorrect indentation</a:t>
            </a:r>
            <a:endParaRPr/>
          </a:p>
          <a:p>
            <a:pPr indent="0" lvl="0" marL="0" rtl="0" algn="l">
              <a:spcBef>
                <a:spcPts val="0"/>
              </a:spcBef>
              <a:spcAft>
                <a:spcPts val="0"/>
              </a:spcAft>
              <a:buClr>
                <a:schemeClr val="dk1"/>
              </a:buClr>
              <a:buSzPts val="1100"/>
              <a:buFont typeface="Arial"/>
              <a:buNone/>
            </a:pPr>
            <a:r>
              <a:rPr lang="en"/>
              <a:t>def my_function():</a:t>
            </a:r>
            <a:endParaRPr/>
          </a:p>
          <a:p>
            <a:pPr indent="0" lvl="0" marL="0" rtl="0" algn="l">
              <a:spcBef>
                <a:spcPts val="0"/>
              </a:spcBef>
              <a:spcAft>
                <a:spcPts val="0"/>
              </a:spcAft>
              <a:buClr>
                <a:schemeClr val="dk1"/>
              </a:buClr>
              <a:buSzPts val="1100"/>
              <a:buFont typeface="Arial"/>
              <a:buNone/>
            </a:pPr>
            <a:r>
              <a:rPr lang="en"/>
              <a:t>print("Hello")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706cc05ef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706cc05ef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c706cc05e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c706cc05e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c706cc05ef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c706cc05ef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try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5</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0</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except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ZeroDivisionError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"You can't divide by zero!"</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c706cc05ef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c706cc05ef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ca3e69cb7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ca3e69cb7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ca3e69cb7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ca3e69cb7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ca3e69cb7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ca3e69cb7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import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json</a:t>
            </a:r>
            <a:endParaRPr sz="1050">
              <a:solidFill>
                <a:srgbClr val="4EC9B0"/>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Example data to be written to a JSON file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data</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Writing data to a JSON file using json.dump()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"data.json"</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json_file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json</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dump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data</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json_file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"Data successfully written to"</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Reading data from a JSON file using json.load()</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"r"</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json_file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loaded_data</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json</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load</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json_file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"Data loaded from"</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loaded_data</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ca3e69cb7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ca3e69cb7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import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json</a:t>
            </a:r>
            <a:endParaRPr sz="1050">
              <a:solidFill>
                <a:srgbClr val="4EC9B0"/>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input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"What is your cat's name? "</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'cat.json'</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filename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obj</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json</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dump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obj</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"Welcome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 will remember you for next time."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ca3e69cb7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ca3e69cb7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4b4482b5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4b4482b5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c4b4482b5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c4b4482b5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Foods.txt</a:t>
            </a:r>
            <a:endParaRPr/>
          </a:p>
          <a:p>
            <a:pPr indent="0" lvl="0" marL="0" rtl="0" algn="l">
              <a:spcBef>
                <a:spcPts val="0"/>
              </a:spcBef>
              <a:spcAft>
                <a:spcPts val="0"/>
              </a:spcAft>
              <a:buClr>
                <a:schemeClr val="dk1"/>
              </a:buClr>
              <a:buSzPts val="1100"/>
              <a:buFont typeface="Arial"/>
              <a:buNone/>
            </a:pPr>
            <a:r>
              <a:rPr lang="en"/>
              <a:t>tuna</a:t>
            </a:r>
            <a:endParaRPr/>
          </a:p>
          <a:p>
            <a:pPr indent="0" lvl="0" marL="0" rtl="0" algn="l">
              <a:spcBef>
                <a:spcPts val="0"/>
              </a:spcBef>
              <a:spcAft>
                <a:spcPts val="0"/>
              </a:spcAft>
              <a:buClr>
                <a:schemeClr val="dk1"/>
              </a:buClr>
              <a:buSzPts val="1100"/>
              <a:buFont typeface="Arial"/>
              <a:buNone/>
            </a:pPr>
            <a:r>
              <a:rPr lang="en"/>
              <a:t>chicken</a:t>
            </a:r>
            <a:endParaRPr/>
          </a:p>
          <a:p>
            <a:pPr indent="0" lvl="0" marL="0" rtl="0" algn="l">
              <a:spcBef>
                <a:spcPts val="0"/>
              </a:spcBef>
              <a:spcAft>
                <a:spcPts val="0"/>
              </a:spcAft>
              <a:buClr>
                <a:schemeClr val="dk1"/>
              </a:buClr>
              <a:buSzPts val="1100"/>
              <a:buFont typeface="Arial"/>
              <a:buNone/>
            </a:pPr>
            <a:r>
              <a:rPr lang="en"/>
              <a:t>beef</a:t>
            </a:r>
            <a:endParaRPr/>
          </a:p>
          <a:p>
            <a:pPr indent="0" lvl="0" marL="0" rtl="0" algn="l">
              <a:spcBef>
                <a:spcPts val="0"/>
              </a:spcBef>
              <a:spcAft>
                <a:spcPts val="0"/>
              </a:spcAft>
              <a:buClr>
                <a:schemeClr val="dk1"/>
              </a:buClr>
              <a:buSzPts val="1100"/>
              <a:buFont typeface="Arial"/>
              <a:buNone/>
            </a:pPr>
            <a:r>
              <a:rPr lang="en"/>
              <a:t>salmon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files.py</a:t>
            </a:r>
            <a:endParaRPr/>
          </a:p>
          <a:p>
            <a:pPr indent="0" lvl="0" marL="0" rtl="0" algn="l">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with</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open</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'foods.txt'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as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contents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file_object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read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contents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4b4482b5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4b4482b5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mention ‘as file_object’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c4b4482b55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c4b4482b55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c4b4482b55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c4b4482b55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4b4482b55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4b4482b55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Relative file paths and absolute file paths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c4b4482b55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c4b4482b55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Files and Exceptions</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Absolute Path</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 can tell Python the exact path to get to your file, no matter where your file is being stored. </a:t>
            </a:r>
            <a:endParaRPr/>
          </a:p>
          <a:p>
            <a:pPr indent="0" lvl="0" marL="0" rtl="0" algn="l">
              <a:spcBef>
                <a:spcPts val="1200"/>
              </a:spcBef>
              <a:spcAft>
                <a:spcPts val="0"/>
              </a:spcAft>
              <a:buNone/>
            </a:pPr>
            <a:r>
              <a:rPr lang="en"/>
              <a:t>Use this if your relative path does not work!</a:t>
            </a:r>
            <a:endParaRPr/>
          </a:p>
          <a:p>
            <a:pPr indent="0" lvl="0" marL="0" rtl="0" algn="l">
              <a:spcBef>
                <a:spcPts val="1200"/>
              </a:spcBef>
              <a:spcAft>
                <a:spcPts val="0"/>
              </a:spcAft>
              <a:buNone/>
            </a:pPr>
            <a:r>
              <a:rPr lang="en"/>
              <a:t>Like with the relative path, there are some differences between OS.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This concept is also important in Linux, so we will revisit 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Linux/MacOS</a:t>
            </a:r>
            <a:endParaRPr/>
          </a:p>
        </p:txBody>
      </p:sp>
      <p:sp>
        <p:nvSpPr>
          <p:cNvPr id="156" name="Google Shape;156;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7" name="Google Shape;157;p23"/>
          <p:cNvPicPr preferRelativeResize="0"/>
          <p:nvPr/>
        </p:nvPicPr>
        <p:blipFill>
          <a:blip r:embed="rId3">
            <a:alphaModFix/>
          </a:blip>
          <a:stretch>
            <a:fillRect/>
          </a:stretch>
        </p:blipFill>
        <p:spPr>
          <a:xfrm>
            <a:off x="1276163" y="2078874"/>
            <a:ext cx="6595274" cy="2464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Windows</a:t>
            </a:r>
            <a:endParaRPr/>
          </a:p>
        </p:txBody>
      </p:sp>
      <p:sp>
        <p:nvSpPr>
          <p:cNvPr id="163" name="Google Shape;163;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4" name="Google Shape;164;p24"/>
          <p:cNvPicPr preferRelativeResize="0"/>
          <p:nvPr/>
        </p:nvPicPr>
        <p:blipFill>
          <a:blip r:embed="rId3">
            <a:alphaModFix/>
          </a:blip>
          <a:stretch>
            <a:fillRect/>
          </a:stretch>
        </p:blipFill>
        <p:spPr>
          <a:xfrm>
            <a:off x="1627862" y="2123248"/>
            <a:ext cx="5891875" cy="2119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Reading Line by Line</a:t>
            </a:r>
            <a:endParaRPr/>
          </a:p>
        </p:txBody>
      </p:sp>
      <p:sp>
        <p:nvSpPr>
          <p:cNvPr id="170" name="Google Shape;170;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Sometimes we might want to read certain lines of a file, or search for specific within a file. We might even want to modify our file in some way… But how?! What power do we </a:t>
            </a:r>
            <a:r>
              <a:rPr lang="en"/>
              <a:t>wield</a:t>
            </a:r>
            <a:r>
              <a:rPr lang="en"/>
              <a:t> with our file?</a:t>
            </a:r>
            <a:endParaRPr/>
          </a:p>
        </p:txBody>
      </p:sp>
      <p:pic>
        <p:nvPicPr>
          <p:cNvPr id="171" name="Google Shape;171;p25"/>
          <p:cNvPicPr preferRelativeResize="0"/>
          <p:nvPr/>
        </p:nvPicPr>
        <p:blipFill>
          <a:blip r:embed="rId3">
            <a:alphaModFix/>
          </a:blip>
          <a:stretch>
            <a:fillRect/>
          </a:stretch>
        </p:blipFill>
        <p:spPr>
          <a:xfrm>
            <a:off x="5195425" y="2886213"/>
            <a:ext cx="3810000" cy="2143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Line By Line</a:t>
            </a:r>
            <a:endParaRPr/>
          </a:p>
        </p:txBody>
      </p:sp>
      <p:sp>
        <p:nvSpPr>
          <p:cNvPr id="177" name="Google Shape;177;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6"/>
          <p:cNvPicPr preferRelativeResize="0"/>
          <p:nvPr/>
        </p:nvPicPr>
        <p:blipFill>
          <a:blip r:embed="rId3">
            <a:alphaModFix/>
          </a:blip>
          <a:stretch>
            <a:fillRect/>
          </a:stretch>
        </p:blipFill>
        <p:spPr>
          <a:xfrm>
            <a:off x="729450" y="2078875"/>
            <a:ext cx="3694099" cy="1704325"/>
          </a:xfrm>
          <a:prstGeom prst="rect">
            <a:avLst/>
          </a:prstGeom>
          <a:noFill/>
          <a:ln>
            <a:noFill/>
          </a:ln>
        </p:spPr>
      </p:pic>
      <p:pic>
        <p:nvPicPr>
          <p:cNvPr id="179" name="Google Shape;179;p26"/>
          <p:cNvPicPr preferRelativeResize="0"/>
          <p:nvPr/>
        </p:nvPicPr>
        <p:blipFill rotWithShape="1">
          <a:blip r:embed="rId4">
            <a:alphaModFix/>
          </a:blip>
          <a:srcRect b="1970" l="0" r="0" t="0"/>
          <a:stretch/>
        </p:blipFill>
        <p:spPr>
          <a:xfrm>
            <a:off x="4701700" y="2310525"/>
            <a:ext cx="3849525" cy="1241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Making Lists from our File</a:t>
            </a:r>
            <a:endParaRPr/>
          </a:p>
        </p:txBody>
      </p:sp>
      <p:sp>
        <p:nvSpPr>
          <p:cNvPr id="185" name="Google Shape;185;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When you use ‘with’, the file content returned by open() is only available inside the ‘with block’ that contains it. If you want to have access to the content outside of the with block, you can store it in a list then work with this list in the rest of the program. </a:t>
            </a:r>
            <a:endParaRPr/>
          </a:p>
          <a:p>
            <a:pPr indent="0" lvl="0" marL="0" rtl="0" algn="l">
              <a:spcBef>
                <a:spcPts val="1200"/>
              </a:spcBef>
              <a:spcAft>
                <a:spcPts val="1200"/>
              </a:spcAft>
              <a:buNone/>
            </a:pPr>
            <a:r>
              <a:t/>
            </a:r>
            <a:endParaRPr/>
          </a:p>
        </p:txBody>
      </p:sp>
      <p:pic>
        <p:nvPicPr>
          <p:cNvPr id="186" name="Google Shape;186;p27"/>
          <p:cNvPicPr preferRelativeResize="0"/>
          <p:nvPr/>
        </p:nvPicPr>
        <p:blipFill>
          <a:blip r:embed="rId3">
            <a:alphaModFix/>
          </a:blip>
          <a:stretch>
            <a:fillRect/>
          </a:stretch>
        </p:blipFill>
        <p:spPr>
          <a:xfrm>
            <a:off x="2922575" y="3021225"/>
            <a:ext cx="3298849" cy="1806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Writing to an Empty File</a:t>
            </a:r>
            <a:endParaRPr/>
          </a:p>
        </p:txBody>
      </p:sp>
      <p:sp>
        <p:nvSpPr>
          <p:cNvPr id="192" name="Google Shape;192;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28"/>
          <p:cNvPicPr preferRelativeResize="0"/>
          <p:nvPr/>
        </p:nvPicPr>
        <p:blipFill>
          <a:blip r:embed="rId3">
            <a:alphaModFix/>
          </a:blip>
          <a:stretch>
            <a:fillRect/>
          </a:stretch>
        </p:blipFill>
        <p:spPr>
          <a:xfrm>
            <a:off x="2443825" y="2285150"/>
            <a:ext cx="4256344" cy="1013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Writing Multiple Lines</a:t>
            </a:r>
            <a:endParaRPr/>
          </a:p>
        </p:txBody>
      </p:sp>
      <p:sp>
        <p:nvSpPr>
          <p:cNvPr id="199" name="Google Shape;199;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0" name="Google Shape;200;p29"/>
          <p:cNvPicPr preferRelativeResize="0"/>
          <p:nvPr/>
        </p:nvPicPr>
        <p:blipFill>
          <a:blip r:embed="rId3">
            <a:alphaModFix/>
          </a:blip>
          <a:stretch>
            <a:fillRect/>
          </a:stretch>
        </p:blipFill>
        <p:spPr>
          <a:xfrm>
            <a:off x="2485750" y="2385750"/>
            <a:ext cx="4176096" cy="1013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Exceptions</a:t>
            </a:r>
            <a:endParaRPr/>
          </a:p>
        </p:txBody>
      </p:sp>
      <p:sp>
        <p:nvSpPr>
          <p:cNvPr id="206" name="Google Shape;206;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Exceptions are errors from which your code cannot recover. </a:t>
            </a:r>
            <a:endParaRPr/>
          </a:p>
          <a:p>
            <a:pPr indent="0" lvl="0" marL="0" rtl="0" algn="l">
              <a:spcBef>
                <a:spcPts val="1200"/>
              </a:spcBef>
              <a:spcAft>
                <a:spcPts val="1200"/>
              </a:spcAft>
              <a:buNone/>
            </a:pPr>
            <a:r>
              <a:rPr lang="en"/>
              <a:t>You have probably seen a lot of these in the past, and a couple were mentioned in our </a:t>
            </a:r>
            <a:r>
              <a:rPr lang="en"/>
              <a:t>earliest</a:t>
            </a:r>
            <a:r>
              <a:rPr lang="en"/>
              <a:t> Python sessions! Can you remember any?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Exceptions</a:t>
            </a:r>
            <a:endParaRPr/>
          </a:p>
        </p:txBody>
      </p:sp>
      <p:sp>
        <p:nvSpPr>
          <p:cNvPr id="212" name="Google Shape;212;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Clr>
                <a:srgbClr val="999999"/>
              </a:buClr>
              <a:buSzPct val="100000"/>
              <a:buChar char="-"/>
            </a:pPr>
            <a:r>
              <a:rPr b="1" lang="en">
                <a:solidFill>
                  <a:srgbClr val="999999"/>
                </a:solidFill>
              </a:rPr>
              <a:t>TypeError</a:t>
            </a:r>
            <a:r>
              <a:rPr lang="en">
                <a:solidFill>
                  <a:srgbClr val="999999"/>
                </a:solidFill>
              </a:rPr>
              <a:t>: </a:t>
            </a:r>
            <a:r>
              <a:rPr lang="en">
                <a:solidFill>
                  <a:srgbClr val="999999"/>
                </a:solidFill>
                <a:highlight>
                  <a:srgbClr val="FFFFFF"/>
                </a:highlight>
              </a:rPr>
              <a:t>Raised when an operation or function is applied to an object of inappropriate type.</a:t>
            </a:r>
            <a:endParaRPr>
              <a:solidFill>
                <a:srgbClr val="999999"/>
              </a:solidFill>
              <a:highlight>
                <a:srgbClr val="FFFFFF"/>
              </a:highlight>
            </a:endParaRPr>
          </a:p>
          <a:p>
            <a:pPr indent="-304958" lvl="0" marL="457200" rtl="0" algn="l">
              <a:spcBef>
                <a:spcPts val="0"/>
              </a:spcBef>
              <a:spcAft>
                <a:spcPts val="0"/>
              </a:spcAft>
              <a:buClr>
                <a:srgbClr val="999999"/>
              </a:buClr>
              <a:buSzPct val="100000"/>
              <a:buChar char="-"/>
            </a:pPr>
            <a:r>
              <a:rPr b="1" lang="en">
                <a:solidFill>
                  <a:srgbClr val="999999"/>
                </a:solidFill>
                <a:highlight>
                  <a:srgbClr val="FFFFFF"/>
                </a:highlight>
              </a:rPr>
              <a:t>FileNotFoundError</a:t>
            </a:r>
            <a:r>
              <a:rPr lang="en">
                <a:solidFill>
                  <a:srgbClr val="999999"/>
                </a:solidFill>
                <a:highlight>
                  <a:srgbClr val="FFFFFF"/>
                </a:highlight>
              </a:rPr>
              <a:t>: Raised when a file or directory is requested but cannot be found.</a:t>
            </a:r>
            <a:endParaRPr>
              <a:solidFill>
                <a:srgbClr val="999999"/>
              </a:solidFill>
              <a:highlight>
                <a:srgbClr val="FFFFFF"/>
              </a:highlight>
            </a:endParaRPr>
          </a:p>
          <a:p>
            <a:pPr indent="-304958" lvl="0" marL="457200" rtl="0" algn="l">
              <a:spcBef>
                <a:spcPts val="0"/>
              </a:spcBef>
              <a:spcAft>
                <a:spcPts val="0"/>
              </a:spcAft>
              <a:buClr>
                <a:srgbClr val="999999"/>
              </a:buClr>
              <a:buSzPct val="100000"/>
              <a:buChar char="-"/>
            </a:pPr>
            <a:r>
              <a:rPr b="1" lang="en">
                <a:solidFill>
                  <a:srgbClr val="999999"/>
                </a:solidFill>
                <a:highlight>
                  <a:srgbClr val="FFFFFF"/>
                </a:highlight>
              </a:rPr>
              <a:t>ZeroDivisionError</a:t>
            </a:r>
            <a:r>
              <a:rPr lang="en">
                <a:solidFill>
                  <a:srgbClr val="999999"/>
                </a:solidFill>
                <a:highlight>
                  <a:srgbClr val="FFFFFF"/>
                </a:highlight>
              </a:rPr>
              <a:t>: Raised when division or modulo operation is performed with zero as the divisor.</a:t>
            </a:r>
            <a:endParaRPr>
              <a:solidFill>
                <a:srgbClr val="999999"/>
              </a:solidFill>
              <a:highlight>
                <a:srgbClr val="FFFFFF"/>
              </a:highlight>
            </a:endParaRPr>
          </a:p>
          <a:p>
            <a:pPr indent="-304958" lvl="0" marL="457200" rtl="0" algn="l">
              <a:spcBef>
                <a:spcPts val="0"/>
              </a:spcBef>
              <a:spcAft>
                <a:spcPts val="0"/>
              </a:spcAft>
              <a:buClr>
                <a:srgbClr val="999999"/>
              </a:buClr>
              <a:buSzPct val="100000"/>
              <a:buChar char="-"/>
            </a:pPr>
            <a:r>
              <a:rPr b="1" lang="en">
                <a:solidFill>
                  <a:srgbClr val="999999"/>
                </a:solidFill>
                <a:highlight>
                  <a:srgbClr val="FFFFFF"/>
                </a:highlight>
              </a:rPr>
              <a:t>SyntaxError</a:t>
            </a:r>
            <a:r>
              <a:rPr lang="en">
                <a:solidFill>
                  <a:srgbClr val="999999"/>
                </a:solidFill>
                <a:highlight>
                  <a:srgbClr val="FFFFFF"/>
                </a:highlight>
              </a:rPr>
              <a:t>: Raised when the Python parser encounters a syntax error, such as incorrect indentation or invalid syntax.</a:t>
            </a:r>
            <a:endParaRPr>
              <a:solidFill>
                <a:srgbClr val="999999"/>
              </a:solidFill>
              <a:highlight>
                <a:srgbClr val="FFFFFF"/>
              </a:highlight>
            </a:endParaRPr>
          </a:p>
          <a:p>
            <a:pPr indent="-304958" lvl="0" marL="457200" rtl="0" algn="l">
              <a:spcBef>
                <a:spcPts val="0"/>
              </a:spcBef>
              <a:spcAft>
                <a:spcPts val="0"/>
              </a:spcAft>
              <a:buClr>
                <a:srgbClr val="999999"/>
              </a:buClr>
              <a:buSzPct val="100000"/>
              <a:buChar char="-"/>
            </a:pPr>
            <a:r>
              <a:rPr b="1" lang="en">
                <a:solidFill>
                  <a:srgbClr val="999999"/>
                </a:solidFill>
                <a:highlight>
                  <a:srgbClr val="FFFFFF"/>
                </a:highlight>
              </a:rPr>
              <a:t>IndentationError</a:t>
            </a:r>
            <a:r>
              <a:rPr lang="en">
                <a:solidFill>
                  <a:srgbClr val="999999"/>
                </a:solidFill>
                <a:highlight>
                  <a:srgbClr val="FFFFFF"/>
                </a:highlight>
              </a:rPr>
              <a:t>: Raised when there is incorrect indentation in the code.</a:t>
            </a:r>
            <a:endParaRPr>
              <a:solidFill>
                <a:srgbClr val="999999"/>
              </a:solidFill>
              <a:highlight>
                <a:srgbClr val="FFFFFF"/>
              </a:highlight>
            </a:endParaRPr>
          </a:p>
          <a:p>
            <a:pPr indent="0" lvl="0" marL="0" rtl="0" algn="l">
              <a:spcBef>
                <a:spcPts val="1200"/>
              </a:spcBef>
              <a:spcAft>
                <a:spcPts val="0"/>
              </a:spcAft>
              <a:buNone/>
            </a:pPr>
            <a:r>
              <a:t/>
            </a:r>
            <a:endParaRPr>
              <a:solidFill>
                <a:srgbClr val="999999"/>
              </a:solidFill>
              <a:highlight>
                <a:srgbClr val="FFFFFF"/>
              </a:highlight>
            </a:endParaRPr>
          </a:p>
          <a:p>
            <a:pPr indent="0" lvl="0" marL="0" rtl="0" algn="l">
              <a:spcBef>
                <a:spcPts val="1200"/>
              </a:spcBef>
              <a:spcAft>
                <a:spcPts val="0"/>
              </a:spcAft>
              <a:buNone/>
            </a:pPr>
            <a:r>
              <a:rPr lang="en">
                <a:solidFill>
                  <a:srgbClr val="999999"/>
                </a:solidFill>
                <a:highlight>
                  <a:srgbClr val="FFFFFF"/>
                </a:highlight>
              </a:rPr>
              <a:t>There are many more, but these are just a few!</a:t>
            </a:r>
            <a:endParaRPr>
              <a:solidFill>
                <a:srgbClr val="999999"/>
              </a:solidFill>
              <a:highlight>
                <a:srgbClr val="FFFFFF"/>
              </a:highlight>
            </a:endParaRPr>
          </a:p>
          <a:p>
            <a:pPr indent="0" lvl="0" marL="0" rtl="0" algn="l">
              <a:spcBef>
                <a:spcPts val="1200"/>
              </a:spcBef>
              <a:spcAft>
                <a:spcPts val="1200"/>
              </a:spcAft>
              <a:buNone/>
            </a:pPr>
            <a:r>
              <a:t/>
            </a:r>
            <a:endParaRPr sz="1200">
              <a:solidFill>
                <a:srgbClr val="0D0D0D"/>
              </a:solidFill>
              <a:highlight>
                <a:srgbClr val="FFFFFF"/>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Objectives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To learn how to store, modify, and access data in a text file from python program.</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Recap and Recall different file paths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Understand exceptions and error handling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Handling Exceptions -try-except blocks</a:t>
            </a:r>
            <a:endParaRPr/>
          </a:p>
        </p:txBody>
      </p:sp>
      <p:sp>
        <p:nvSpPr>
          <p:cNvPr id="218" name="Google Shape;218;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Exceptions are handled with try-except blocks. A try-except block asks Python to do something, but it also tells Python what to do if an exception is raised. </a:t>
            </a:r>
            <a:endParaRPr/>
          </a:p>
          <a:p>
            <a:pPr indent="0" lvl="0" marL="0" rtl="0" algn="l">
              <a:spcBef>
                <a:spcPts val="1200"/>
              </a:spcBef>
              <a:spcAft>
                <a:spcPts val="1200"/>
              </a:spcAft>
              <a:buNone/>
            </a:pPr>
            <a:r>
              <a:rPr lang="en"/>
              <a:t>When you use try-except blocks, your programs will continue running even if things start to go wrong. Instead of tracebacks, which can be confusing for users to read, users will see friendly error messages that you write.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try-except blocks</a:t>
            </a:r>
            <a:endParaRPr/>
          </a:p>
        </p:txBody>
      </p:sp>
      <p:sp>
        <p:nvSpPr>
          <p:cNvPr id="224" name="Google Shape;224;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When you think an error may occur, you can write a try-except block to handle the exception that might be raised. You tell Python to try running some code, and you tell it what to do if the code results in a particular kind of exception.</a:t>
            </a:r>
            <a:endParaRPr/>
          </a:p>
        </p:txBody>
      </p:sp>
      <p:pic>
        <p:nvPicPr>
          <p:cNvPr id="225" name="Google Shape;225;p33"/>
          <p:cNvPicPr preferRelativeResize="0"/>
          <p:nvPr/>
        </p:nvPicPr>
        <p:blipFill>
          <a:blip r:embed="rId3">
            <a:alphaModFix/>
          </a:blip>
          <a:stretch>
            <a:fillRect/>
          </a:stretch>
        </p:blipFill>
        <p:spPr>
          <a:xfrm>
            <a:off x="2577525" y="3581400"/>
            <a:ext cx="3829050" cy="1009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Tips when handling exceptions</a:t>
            </a:r>
            <a:endParaRPr/>
          </a:p>
        </p:txBody>
      </p:sp>
      <p:sp>
        <p:nvSpPr>
          <p:cNvPr id="231" name="Google Shape;231;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sz="1200">
                <a:solidFill>
                  <a:srgbClr val="0D0D0D"/>
                </a:solidFill>
                <a:highlight>
                  <a:srgbClr val="FFFFFF"/>
                </a:highlight>
                <a:latin typeface="Roboto"/>
                <a:ea typeface="Roboto"/>
                <a:cs typeface="Roboto"/>
                <a:sym typeface="Roboto"/>
              </a:rPr>
              <a:t>Be specific in exception handling</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Print meaningful error messages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Keep exception handling simple</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Test exception handling</a:t>
            </a:r>
            <a:endParaRPr sz="1200">
              <a:solidFill>
                <a:srgbClr val="0D0D0D"/>
              </a:solidFill>
              <a:highlight>
                <a:srgbClr val="FFFFFF"/>
              </a:highlight>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Storing Data</a:t>
            </a:r>
            <a:endParaRPr/>
          </a:p>
        </p:txBody>
      </p:sp>
      <p:sp>
        <p:nvSpPr>
          <p:cNvPr id="237" name="Google Shape;237;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Sometimes you may want to ask users to input certain kinds of information, then you may want to store this information in data structures like lists and dictionaries. When the users close the program, you may want this data to persist. A simple way to do this is storing </a:t>
            </a:r>
            <a:r>
              <a:rPr lang="en"/>
              <a:t>your</a:t>
            </a:r>
            <a:r>
              <a:rPr lang="en"/>
              <a:t> data in a json module.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json modules</a:t>
            </a:r>
            <a:endParaRPr/>
          </a:p>
        </p:txBody>
      </p:sp>
      <p:sp>
        <p:nvSpPr>
          <p:cNvPr id="243" name="Google Shape;243;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json module allows you to dump simple Python data structures into a file and load the data from that file the next time the program runs. This data can also be used across different Python programs!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json.dump() and json.load()</a:t>
            </a:r>
            <a:endParaRPr/>
          </a:p>
        </p:txBody>
      </p:sp>
      <p:sp>
        <p:nvSpPr>
          <p:cNvPr id="249" name="Google Shape;249;p3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0" name="Google Shape;250;p37"/>
          <p:cNvPicPr preferRelativeResize="0"/>
          <p:nvPr/>
        </p:nvPicPr>
        <p:blipFill>
          <a:blip r:embed="rId3">
            <a:alphaModFix/>
          </a:blip>
          <a:stretch>
            <a:fillRect/>
          </a:stretch>
        </p:blipFill>
        <p:spPr>
          <a:xfrm>
            <a:off x="4730050" y="651862"/>
            <a:ext cx="4388325" cy="38397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Generated Data</a:t>
            </a:r>
            <a:endParaRPr/>
          </a:p>
        </p:txBody>
      </p:sp>
      <p:sp>
        <p:nvSpPr>
          <p:cNvPr id="256" name="Google Shape;256;p3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7" name="Google Shape;257;p38"/>
          <p:cNvPicPr preferRelativeResize="0"/>
          <p:nvPr/>
        </p:nvPicPr>
        <p:blipFill>
          <a:blip r:embed="rId3">
            <a:alphaModFix/>
          </a:blip>
          <a:stretch>
            <a:fillRect/>
          </a:stretch>
        </p:blipFill>
        <p:spPr>
          <a:xfrm>
            <a:off x="1508400" y="2166425"/>
            <a:ext cx="6191250" cy="2085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Well done! Now move on to the exercises!</a:t>
            </a:r>
            <a:endParaRPr/>
          </a:p>
        </p:txBody>
      </p:sp>
      <p:sp>
        <p:nvSpPr>
          <p:cNvPr id="263" name="Google Shape;263;p3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4" name="Google Shape;264;p39"/>
          <p:cNvPicPr preferRelativeResize="0"/>
          <p:nvPr/>
        </p:nvPicPr>
        <p:blipFill rotWithShape="1">
          <a:blip r:embed="rId3">
            <a:alphaModFix/>
          </a:blip>
          <a:srcRect b="25072" l="59949" r="20323" t="50000"/>
          <a:stretch/>
        </p:blipFill>
        <p:spPr>
          <a:xfrm>
            <a:off x="6211050" y="2060013"/>
            <a:ext cx="2273900" cy="22988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 have a problem…</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 have many dinner items for weasley and noche,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 Files</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To solve my problem, I could store my data in a text file and access the contents through my code. Kind of like a ‘database’. I could read from an entire text file like the example below. There is a lot going on here though so let’s break it down.</a:t>
            </a:r>
            <a:endParaRPr/>
          </a:p>
        </p:txBody>
      </p:sp>
      <p:pic>
        <p:nvPicPr>
          <p:cNvPr id="106" name="Google Shape;106;p16"/>
          <p:cNvPicPr preferRelativeResize="0"/>
          <p:nvPr/>
        </p:nvPicPr>
        <p:blipFill>
          <a:blip r:embed="rId3">
            <a:alphaModFix/>
          </a:blip>
          <a:stretch>
            <a:fillRect/>
          </a:stretch>
        </p:blipFill>
        <p:spPr>
          <a:xfrm>
            <a:off x="234750" y="2964238"/>
            <a:ext cx="4438650" cy="1514475"/>
          </a:xfrm>
          <a:prstGeom prst="rect">
            <a:avLst/>
          </a:prstGeom>
          <a:noFill/>
          <a:ln>
            <a:noFill/>
          </a:ln>
        </p:spPr>
      </p:pic>
      <p:pic>
        <p:nvPicPr>
          <p:cNvPr id="107" name="Google Shape;107;p16"/>
          <p:cNvPicPr preferRelativeResize="0"/>
          <p:nvPr/>
        </p:nvPicPr>
        <p:blipFill>
          <a:blip r:embed="rId4">
            <a:alphaModFix/>
          </a:blip>
          <a:stretch>
            <a:fillRect/>
          </a:stretch>
        </p:blipFill>
        <p:spPr>
          <a:xfrm>
            <a:off x="5249338" y="2897563"/>
            <a:ext cx="3324225" cy="1647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function</a:t>
            </a:r>
            <a:endParaRPr/>
          </a:p>
        </p:txBody>
      </p:sp>
      <p:sp>
        <p:nvSpPr>
          <p:cNvPr id="113" name="Google Shape;113;p17"/>
          <p:cNvSpPr txBox="1"/>
          <p:nvPr>
            <p:ph idx="1" type="body"/>
          </p:nvPr>
        </p:nvSpPr>
        <p:spPr>
          <a:xfrm>
            <a:off x="729450" y="19516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do anything with a function, you first need to open it! Even if it is something as simple as printing it. </a:t>
            </a:r>
            <a:endParaRPr/>
          </a:p>
          <a:p>
            <a:pPr indent="0" lvl="0" marL="0" rtl="0" algn="l">
              <a:spcBef>
                <a:spcPts val="1200"/>
              </a:spcBef>
              <a:spcAft>
                <a:spcPts val="0"/>
              </a:spcAft>
              <a:buNone/>
            </a:pPr>
            <a:r>
              <a:rPr lang="en"/>
              <a:t>The </a:t>
            </a:r>
            <a:r>
              <a:rPr b="1" lang="en"/>
              <a:t>open() function</a:t>
            </a:r>
            <a:r>
              <a:rPr lang="en"/>
              <a:t> only requires one argument: what you want to open!</a:t>
            </a:r>
            <a:endParaRPr/>
          </a:p>
          <a:p>
            <a:pPr indent="0" lvl="0" marL="0" rtl="0" algn="l">
              <a:spcBef>
                <a:spcPts val="1200"/>
              </a:spcBef>
              <a:spcAft>
                <a:spcPts val="1200"/>
              </a:spcAft>
              <a:buNone/>
            </a:pPr>
            <a:r>
              <a:rPr lang="en"/>
              <a:t>Python looks for this file in the directory where the program that’s currently being executed is stored. So make sure you save both .py and .txt files in the same directory*!</a:t>
            </a:r>
            <a:endParaRPr/>
          </a:p>
        </p:txBody>
      </p:sp>
      <p:pic>
        <p:nvPicPr>
          <p:cNvPr id="114" name="Google Shape;114;p17"/>
          <p:cNvPicPr preferRelativeResize="0"/>
          <p:nvPr/>
        </p:nvPicPr>
        <p:blipFill>
          <a:blip r:embed="rId3">
            <a:alphaModFix/>
          </a:blip>
          <a:stretch>
            <a:fillRect/>
          </a:stretch>
        </p:blipFill>
        <p:spPr>
          <a:xfrm>
            <a:off x="2354475" y="3374588"/>
            <a:ext cx="4438650" cy="1514475"/>
          </a:xfrm>
          <a:prstGeom prst="rect">
            <a:avLst/>
          </a:prstGeom>
          <a:noFill/>
          <a:ln>
            <a:noFill/>
          </a:ln>
        </p:spPr>
      </p:pic>
      <p:sp>
        <p:nvSpPr>
          <p:cNvPr id="115" name="Google Shape;115;p17"/>
          <p:cNvSpPr/>
          <p:nvPr/>
        </p:nvSpPr>
        <p:spPr>
          <a:xfrm>
            <a:off x="3554500" y="3975075"/>
            <a:ext cx="1577100" cy="310500"/>
          </a:xfrm>
          <a:prstGeom prst="ellipse">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read() method</a:t>
            </a:r>
            <a:endParaRPr/>
          </a:p>
        </p:txBody>
      </p:sp>
      <p:sp>
        <p:nvSpPr>
          <p:cNvPr id="121" name="Google Shape;121;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a:t>
            </a:r>
            <a:r>
              <a:rPr b="1" lang="en"/>
              <a:t>read() method</a:t>
            </a:r>
            <a:r>
              <a:rPr lang="en"/>
              <a:t> is exactly what it sounds like! It allows us to read the entire contents of our file. </a:t>
            </a:r>
            <a:endParaRPr/>
          </a:p>
        </p:txBody>
      </p:sp>
      <p:pic>
        <p:nvPicPr>
          <p:cNvPr id="122" name="Google Shape;122;p18"/>
          <p:cNvPicPr preferRelativeResize="0"/>
          <p:nvPr/>
        </p:nvPicPr>
        <p:blipFill>
          <a:blip r:embed="rId3">
            <a:alphaModFix/>
          </a:blip>
          <a:stretch>
            <a:fillRect/>
          </a:stretch>
        </p:blipFill>
        <p:spPr>
          <a:xfrm>
            <a:off x="2354475" y="3416963"/>
            <a:ext cx="4438650" cy="1514475"/>
          </a:xfrm>
          <a:prstGeom prst="rect">
            <a:avLst/>
          </a:prstGeom>
          <a:noFill/>
          <a:ln>
            <a:noFill/>
          </a:ln>
        </p:spPr>
      </p:pic>
      <p:sp>
        <p:nvSpPr>
          <p:cNvPr id="123" name="Google Shape;123;p18"/>
          <p:cNvSpPr/>
          <p:nvPr/>
        </p:nvSpPr>
        <p:spPr>
          <a:xfrm>
            <a:off x="5157075" y="4266750"/>
            <a:ext cx="773400" cy="264600"/>
          </a:xfrm>
          <a:prstGeom prst="ellipse">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 right? But what if I want to store my text file in another directory?</a:t>
            </a:r>
            <a:endParaRPr/>
          </a:p>
        </p:txBody>
      </p:sp>
      <p:sp>
        <p:nvSpPr>
          <p:cNvPr id="129" name="Google Shape;129;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Files Paths</a:t>
            </a:r>
            <a:endParaRPr/>
          </a:p>
        </p:txBody>
      </p:sp>
      <p:sp>
        <p:nvSpPr>
          <p:cNvPr id="135" name="Google Shape;135;p20"/>
          <p:cNvSpPr txBox="1"/>
          <p:nvPr>
            <p:ph idx="1" type="body"/>
          </p:nvPr>
        </p:nvSpPr>
        <p:spPr>
          <a:xfrm>
            <a:off x="729450" y="2078875"/>
            <a:ext cx="7688700" cy="1222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Recap and Recall:</a:t>
            </a:r>
            <a:r>
              <a:rPr lang="en"/>
              <a:t> what are the two file paths that we learned in Linux?</a:t>
            </a:r>
            <a:endParaRPr/>
          </a:p>
        </p:txBody>
      </p:sp>
      <p:sp>
        <p:nvSpPr>
          <p:cNvPr id="136" name="Google Shape;136;p20"/>
          <p:cNvSpPr txBox="1"/>
          <p:nvPr/>
        </p:nvSpPr>
        <p:spPr>
          <a:xfrm>
            <a:off x="2523425" y="3230875"/>
            <a:ext cx="28188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F0000"/>
                </a:solidFill>
                <a:latin typeface="Lato"/>
                <a:ea typeface="Lato"/>
                <a:cs typeface="Lato"/>
                <a:sym typeface="Lato"/>
              </a:rPr>
              <a:t>Skip this slide unless Linux has been covered first.</a:t>
            </a:r>
            <a:endParaRPr sz="1300">
              <a:solidFill>
                <a:srgbClr val="FF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Relative File Paths</a:t>
            </a:r>
            <a:endParaRPr/>
          </a:p>
        </p:txBody>
      </p:sp>
      <p:sp>
        <p:nvSpPr>
          <p:cNvPr id="142" name="Google Shape;142;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relative file path tells Python to look for a given location relative to the directory where the currently running program file is stored. Depending on the OS, you will need to change the slashes!</a:t>
            </a:r>
            <a:endParaRPr/>
          </a:p>
          <a:p>
            <a:pPr indent="0" lvl="0" marL="0" rtl="0" algn="l">
              <a:spcBef>
                <a:spcPts val="1200"/>
              </a:spcBef>
              <a:spcAft>
                <a:spcPts val="1200"/>
              </a:spcAft>
              <a:buNone/>
            </a:pPr>
            <a:r>
              <a:rPr lang="en"/>
              <a:t>Linux/MacOS:									Windows:</a:t>
            </a:r>
            <a:endParaRPr/>
          </a:p>
        </p:txBody>
      </p:sp>
      <p:pic>
        <p:nvPicPr>
          <p:cNvPr id="143" name="Google Shape;143;p21"/>
          <p:cNvPicPr preferRelativeResize="0"/>
          <p:nvPr/>
        </p:nvPicPr>
        <p:blipFill>
          <a:blip r:embed="rId3">
            <a:alphaModFix/>
          </a:blip>
          <a:stretch>
            <a:fillRect/>
          </a:stretch>
        </p:blipFill>
        <p:spPr>
          <a:xfrm>
            <a:off x="433125" y="3191576"/>
            <a:ext cx="3338751" cy="1291000"/>
          </a:xfrm>
          <a:prstGeom prst="rect">
            <a:avLst/>
          </a:prstGeom>
          <a:noFill/>
          <a:ln>
            <a:noFill/>
          </a:ln>
        </p:spPr>
      </p:pic>
      <p:pic>
        <p:nvPicPr>
          <p:cNvPr id="144" name="Google Shape;144;p21"/>
          <p:cNvPicPr preferRelativeResize="0"/>
          <p:nvPr/>
        </p:nvPicPr>
        <p:blipFill>
          <a:blip r:embed="rId4">
            <a:alphaModFix/>
          </a:blip>
          <a:stretch>
            <a:fillRect/>
          </a:stretch>
        </p:blipFill>
        <p:spPr>
          <a:xfrm>
            <a:off x="5264626" y="3165306"/>
            <a:ext cx="3338751" cy="12909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